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x="18288000" cy="10287000"/>
  <p:notesSz cx="6858000" cy="9144000"/>
  <p:embeddedFontLst>
    <p:embeddedFont>
      <p:font typeface="Telegraf Bold" charset="1" panose="00000800000000000000"/>
      <p:regular r:id="rId13"/>
    </p:embeddedFont>
    <p:embeddedFont>
      <p:font typeface="Telegraf" charset="1" panose="00000500000000000000"/>
      <p:regular r:id="rId14"/>
    </p:embeddedFont>
    <p:embeddedFont>
      <p:font typeface="Lato Bold Italics" charset="1" panose="020F0502020204030203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jpeg" Type="http://schemas.openxmlformats.org/officeDocument/2006/relationships/image"/><Relationship Id="rId4" Target="../media/image3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Relationship Id="rId5" Target="../media/image7.jpeg" Type="http://schemas.openxmlformats.org/officeDocument/2006/relationships/image"/><Relationship Id="rId6" Target="../media/image8.jpeg" Type="http://schemas.openxmlformats.org/officeDocument/2006/relationships/image"/><Relationship Id="rId7" Target="../media/image9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jpeg" Type="http://schemas.openxmlformats.org/officeDocument/2006/relationships/image"/><Relationship Id="rId3" Target="../media/VAG08Ylx3gg.mp4" Type="http://schemas.openxmlformats.org/officeDocument/2006/relationships/video"/><Relationship Id="rId4" Target="../media/VAG08Ylx3gg.mp4" Type="http://schemas.microsoft.com/office/2007/relationships/media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6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8399689"/>
            <a:ext cx="18288000" cy="1887311"/>
            <a:chOff x="0" y="0"/>
            <a:chExt cx="4816593" cy="49707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497070"/>
            </a:xfrm>
            <a:custGeom>
              <a:avLst/>
              <a:gdLst/>
              <a:ahLst/>
              <a:cxnLst/>
              <a:rect r="r" b="b" t="t" l="l"/>
              <a:pathLst>
                <a:path h="497070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497070"/>
                  </a:lnTo>
                  <a:lnTo>
                    <a:pt x="0" y="497070"/>
                  </a:lnTo>
                  <a:close/>
                </a:path>
              </a:pathLst>
            </a:custGeom>
            <a:solidFill>
              <a:srgbClr val="57130D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4816593" cy="54469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405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0647496" y="844817"/>
            <a:ext cx="7046437" cy="6786873"/>
            <a:chOff x="0" y="0"/>
            <a:chExt cx="7940247" cy="764775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-68580" y="0"/>
              <a:ext cx="8007240" cy="7647759"/>
            </a:xfrm>
            <a:custGeom>
              <a:avLst/>
              <a:gdLst/>
              <a:ahLst/>
              <a:cxnLst/>
              <a:rect r="r" b="b" t="t" l="l"/>
              <a:pathLst>
                <a:path h="7647759" w="8007240">
                  <a:moveTo>
                    <a:pt x="1502589" y="520803"/>
                  </a:moveTo>
                  <a:lnTo>
                    <a:pt x="205152" y="2835668"/>
                  </a:lnTo>
                  <a:cubicBezTo>
                    <a:pt x="0" y="3231610"/>
                    <a:pt x="43180" y="3731055"/>
                    <a:pt x="336960" y="4067852"/>
                  </a:cubicBezTo>
                  <a:lnTo>
                    <a:pt x="3227210" y="7310962"/>
                  </a:lnTo>
                  <a:cubicBezTo>
                    <a:pt x="3417776" y="7526183"/>
                    <a:pt x="3687745" y="7647759"/>
                    <a:pt x="3968830" y="7647759"/>
                  </a:cubicBezTo>
                  <a:lnTo>
                    <a:pt x="6997240" y="7647759"/>
                  </a:lnTo>
                  <a:cubicBezTo>
                    <a:pt x="7554646" y="7647759"/>
                    <a:pt x="8007240" y="7179529"/>
                    <a:pt x="8007240" y="6602867"/>
                  </a:cubicBezTo>
                  <a:lnTo>
                    <a:pt x="8007240" y="2446297"/>
                  </a:lnTo>
                  <a:cubicBezTo>
                    <a:pt x="8007240" y="2231076"/>
                    <a:pt x="7943717" y="2020783"/>
                    <a:pt x="7823025" y="1844991"/>
                  </a:cubicBezTo>
                  <a:lnTo>
                    <a:pt x="6870196" y="443586"/>
                  </a:lnTo>
                  <a:cubicBezTo>
                    <a:pt x="6681218" y="165934"/>
                    <a:pt x="6373137" y="0"/>
                    <a:pt x="6044410" y="0"/>
                  </a:cubicBezTo>
                  <a:lnTo>
                    <a:pt x="2376016" y="0"/>
                  </a:lnTo>
                  <a:cubicBezTo>
                    <a:pt x="2015529" y="0"/>
                    <a:pt x="1682038" y="198792"/>
                    <a:pt x="1502589" y="520803"/>
                  </a:cubicBezTo>
                  <a:close/>
                </a:path>
              </a:pathLst>
            </a:custGeom>
            <a:blipFill>
              <a:blip r:embed="rId3"/>
              <a:stretch>
                <a:fillRect l="-235" t="0" r="-235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10383699" y="5143500"/>
            <a:ext cx="2439001" cy="1172596"/>
            <a:chOff x="0" y="0"/>
            <a:chExt cx="660400" cy="3175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60400" cy="317500"/>
            </a:xfrm>
            <a:custGeom>
              <a:avLst/>
              <a:gdLst/>
              <a:ahLst/>
              <a:cxnLst/>
              <a:rect r="r" b="b" t="t" l="l"/>
              <a:pathLst>
                <a:path h="317500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57130D"/>
            </a:solidFill>
            <a:ln cap="sq">
              <a:noFill/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79375"/>
              <a:ext cx="660400" cy="238125"/>
            </a:xfrm>
            <a:prstGeom prst="rect">
              <a:avLst/>
            </a:prstGeom>
          </p:spPr>
          <p:txBody>
            <a:bodyPr anchor="ctr" rtlCol="false" tIns="116252" lIns="116252" bIns="116252" rIns="116252"/>
            <a:lstStyle/>
            <a:p>
              <a:pPr algn="ctr" marL="0" indent="0" lvl="0">
                <a:lnSpc>
                  <a:spcPts val="2645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0383699" y="6316096"/>
            <a:ext cx="2439001" cy="1172596"/>
            <a:chOff x="0" y="0"/>
            <a:chExt cx="660400" cy="3175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60400" cy="317500"/>
            </a:xfrm>
            <a:custGeom>
              <a:avLst/>
              <a:gdLst/>
              <a:ahLst/>
              <a:cxnLst/>
              <a:rect r="r" b="b" t="t" l="l"/>
              <a:pathLst>
                <a:path h="317500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CE885B"/>
            </a:solidFill>
            <a:ln cap="sq">
              <a:noFill/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79375"/>
              <a:ext cx="660400" cy="238125"/>
            </a:xfrm>
            <a:prstGeom prst="rect">
              <a:avLst/>
            </a:prstGeom>
          </p:spPr>
          <p:txBody>
            <a:bodyPr anchor="ctr" rtlCol="false" tIns="116252" lIns="116252" bIns="116252" rIns="116252"/>
            <a:lstStyle/>
            <a:p>
              <a:pPr algn="ctr" marL="0" indent="0" lvl="0">
                <a:lnSpc>
                  <a:spcPts val="2645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5989753" y="613965"/>
            <a:ext cx="1704179" cy="1704179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7130D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108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16066396" y="8563226"/>
            <a:ext cx="1550893" cy="1560236"/>
          </a:xfrm>
          <a:custGeom>
            <a:avLst/>
            <a:gdLst/>
            <a:ahLst/>
            <a:cxnLst/>
            <a:rect r="r" b="b" t="t" l="l"/>
            <a:pathLst>
              <a:path h="1560236" w="1550893">
                <a:moveTo>
                  <a:pt x="0" y="0"/>
                </a:moveTo>
                <a:lnTo>
                  <a:pt x="1550894" y="0"/>
                </a:lnTo>
                <a:lnTo>
                  <a:pt x="1550894" y="1560236"/>
                </a:lnTo>
                <a:lnTo>
                  <a:pt x="0" y="156023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1028700" y="1339033"/>
            <a:ext cx="8988684" cy="5571460"/>
            <a:chOff x="0" y="0"/>
            <a:chExt cx="11984913" cy="7428613"/>
          </a:xfrm>
        </p:grpSpPr>
        <p:sp>
          <p:nvSpPr>
            <p:cNvPr name="TextBox 19" id="19"/>
            <p:cNvSpPr txBox="true"/>
            <p:nvPr/>
          </p:nvSpPr>
          <p:spPr>
            <a:xfrm rot="0">
              <a:off x="0" y="1358013"/>
              <a:ext cx="11984913" cy="60706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8893"/>
                </a:lnSpc>
              </a:pPr>
              <a:r>
                <a:rPr lang="en-US" b="true" sz="7411">
                  <a:solidFill>
                    <a:srgbClr val="1E0604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KrishiPatha: Smart Sustainable Farming Game for Future Generations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0" y="-85725"/>
              <a:ext cx="11984913" cy="116954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496"/>
                </a:lnSpc>
              </a:pPr>
              <a:r>
                <a:rPr lang="en-US" sz="2497" b="true">
                  <a:solidFill>
                    <a:srgbClr val="1E0604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TEAM : DARK MATTER MINDS   </a:t>
              </a:r>
            </a:p>
            <a:p>
              <a:pPr algn="l" marL="0" indent="0" lvl="0">
                <a:lnSpc>
                  <a:spcPts val="3496"/>
                </a:lnSpc>
              </a:pPr>
              <a:r>
                <a:rPr lang="en-US" b="true" sz="2497">
                  <a:solidFill>
                    <a:srgbClr val="1E0604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 Presents : -</a:t>
              </a: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325030" y="9009969"/>
            <a:ext cx="15889216" cy="561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200"/>
              </a:lnSpc>
            </a:pPr>
            <a:r>
              <a:rPr lang="en-US" b="true" sz="3000">
                <a:solidFill>
                  <a:srgbClr val="F7F5F5"/>
                </a:solidFill>
                <a:latin typeface="Telegraf Bold"/>
                <a:ea typeface="Telegraf Bold"/>
                <a:cs typeface="Telegraf Bold"/>
                <a:sym typeface="Telegraf Bold"/>
              </a:rPr>
              <a:t>I</a:t>
            </a:r>
            <a:r>
              <a:rPr lang="en-US" b="true" sz="3000">
                <a:solidFill>
                  <a:srgbClr val="F7F5F5"/>
                </a:solidFill>
                <a:latin typeface="Telegraf Bold"/>
                <a:ea typeface="Telegraf Bold"/>
                <a:cs typeface="Telegraf Bold"/>
                <a:sym typeface="Telegraf Bold"/>
              </a:rPr>
              <a:t>nteractive ML + Game-based Learning for Sustainable Agriculture.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6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>
              <a:alphaModFix amt="70000"/>
            </a:blip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1028700"/>
            <a:ext cx="4888382" cy="8229600"/>
            <a:chOff x="0" y="0"/>
            <a:chExt cx="3771900" cy="6350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771900" cy="6502400"/>
            </a:xfrm>
            <a:custGeom>
              <a:avLst/>
              <a:gdLst/>
              <a:ahLst/>
              <a:cxnLst/>
              <a:rect r="r" b="b" t="t" l="l"/>
              <a:pathLst>
                <a:path h="6502400" w="3771900">
                  <a:moveTo>
                    <a:pt x="0" y="546100"/>
                  </a:moveTo>
                  <a:lnTo>
                    <a:pt x="0" y="3953510"/>
                  </a:lnTo>
                  <a:cubicBezTo>
                    <a:pt x="0" y="4132580"/>
                    <a:pt x="87630" y="4301490"/>
                    <a:pt x="236220" y="4403090"/>
                  </a:cubicBezTo>
                  <a:lnTo>
                    <a:pt x="2914650" y="6252210"/>
                  </a:lnTo>
                  <a:cubicBezTo>
                    <a:pt x="3276600" y="6502400"/>
                    <a:pt x="3771900" y="6243320"/>
                    <a:pt x="3771900" y="5802630"/>
                  </a:cubicBezTo>
                  <a:lnTo>
                    <a:pt x="3771900" y="546100"/>
                  </a:lnTo>
                  <a:cubicBezTo>
                    <a:pt x="3771900" y="243840"/>
                    <a:pt x="3526790" y="0"/>
                    <a:pt x="3225800" y="0"/>
                  </a:cubicBezTo>
                  <a:lnTo>
                    <a:pt x="546100" y="0"/>
                  </a:lnTo>
                  <a:cubicBezTo>
                    <a:pt x="245110" y="0"/>
                    <a:pt x="0" y="245110"/>
                    <a:pt x="0" y="546100"/>
                  </a:cubicBezTo>
                  <a:close/>
                </a:path>
              </a:pathLst>
            </a:custGeom>
            <a:blipFill>
              <a:blip r:embed="rId3"/>
              <a:stretch>
                <a:fillRect l="0" t="-553" r="0" b="-553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9002735">
            <a:off x="1146302" y="7072426"/>
            <a:ext cx="2208987" cy="1062013"/>
            <a:chOff x="0" y="0"/>
            <a:chExt cx="660400" cy="3175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60400" cy="317500"/>
            </a:xfrm>
            <a:custGeom>
              <a:avLst/>
              <a:gdLst/>
              <a:ahLst/>
              <a:cxnLst/>
              <a:rect r="r" b="b" t="t" l="l"/>
              <a:pathLst>
                <a:path h="317500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57130D"/>
            </a:solidFill>
            <a:ln cap="sq">
              <a:noFill/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79375"/>
              <a:ext cx="660400" cy="238125"/>
            </a:xfrm>
            <a:prstGeom prst="rect">
              <a:avLst/>
            </a:prstGeom>
          </p:spPr>
          <p:txBody>
            <a:bodyPr anchor="ctr" rtlCol="false" tIns="116252" lIns="116252" bIns="116252" rIns="116252"/>
            <a:lstStyle/>
            <a:p>
              <a:pPr algn="ctr" marL="0" indent="0" lvl="0">
                <a:lnSpc>
                  <a:spcPts val="28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028700" y="8196287"/>
            <a:ext cx="2208987" cy="1062013"/>
            <a:chOff x="0" y="0"/>
            <a:chExt cx="660400" cy="3175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60400" cy="317500"/>
            </a:xfrm>
            <a:custGeom>
              <a:avLst/>
              <a:gdLst/>
              <a:ahLst/>
              <a:cxnLst/>
              <a:rect r="r" b="b" t="t" l="l"/>
              <a:pathLst>
                <a:path h="317500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EDE6E6"/>
            </a:solidFill>
            <a:ln cap="sq">
              <a:noFill/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79375"/>
              <a:ext cx="660400" cy="238125"/>
            </a:xfrm>
            <a:prstGeom prst="rect">
              <a:avLst/>
            </a:prstGeom>
          </p:spPr>
          <p:txBody>
            <a:bodyPr anchor="ctr" rtlCol="false" tIns="116252" lIns="116252" bIns="116252" rIns="116252"/>
            <a:lstStyle/>
            <a:p>
              <a:pPr algn="ctr" marL="0" indent="0" lvl="0">
                <a:lnSpc>
                  <a:spcPts val="28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8331940" y="1411016"/>
            <a:ext cx="8568713" cy="7656443"/>
            <a:chOff x="0" y="0"/>
            <a:chExt cx="11424950" cy="10208591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0" y="6072202"/>
              <a:ext cx="11424950" cy="41363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453395" indent="-226697" lvl="1">
                <a:lnSpc>
                  <a:spcPts val="2730"/>
                </a:lnSpc>
                <a:buFont typeface="Arial"/>
                <a:buChar char="•"/>
              </a:pPr>
              <a:r>
                <a:rPr lang="en-US" sz="2100">
                  <a:solidFill>
                    <a:srgbClr val="1E0604"/>
                  </a:solidFill>
                  <a:latin typeface="Telegraf"/>
                  <a:ea typeface="Telegraf"/>
                  <a:cs typeface="Telegraf"/>
                  <a:sym typeface="Telegraf"/>
                </a:rPr>
                <a:t>Over 40%</a:t>
              </a:r>
              <a:r>
                <a:rPr lang="en-US" sz="2100">
                  <a:solidFill>
                    <a:srgbClr val="1E0604"/>
                  </a:solidFill>
                  <a:latin typeface="Telegraf"/>
                  <a:ea typeface="Telegraf"/>
                  <a:cs typeface="Telegraf"/>
                  <a:sym typeface="Telegraf"/>
                </a:rPr>
                <a:t> of water in agriculture is wasted due to </a:t>
              </a:r>
              <a:r>
                <a:rPr lang="en-US" sz="2100">
                  <a:solidFill>
                    <a:srgbClr val="1E0604"/>
                  </a:solidFill>
                  <a:latin typeface="Telegraf"/>
                  <a:ea typeface="Telegraf"/>
                  <a:cs typeface="Telegraf"/>
                  <a:sym typeface="Telegraf"/>
                </a:rPr>
                <a:t>ine</a:t>
              </a:r>
              <a:r>
                <a:rPr lang="en-US" sz="2100">
                  <a:solidFill>
                    <a:srgbClr val="1E0604"/>
                  </a:solidFill>
                  <a:latin typeface="Telegraf"/>
                  <a:ea typeface="Telegraf"/>
                  <a:cs typeface="Telegraf"/>
                  <a:sym typeface="Telegraf"/>
                </a:rPr>
                <a:t>ffi</a:t>
              </a:r>
              <a:r>
                <a:rPr lang="en-US" sz="2100">
                  <a:solidFill>
                    <a:srgbClr val="1E0604"/>
                  </a:solidFill>
                  <a:latin typeface="Telegraf"/>
                  <a:ea typeface="Telegraf"/>
                  <a:cs typeface="Telegraf"/>
                  <a:sym typeface="Telegraf"/>
                </a:rPr>
                <a:t>cie</a:t>
              </a:r>
              <a:r>
                <a:rPr lang="en-US" sz="2100">
                  <a:solidFill>
                    <a:srgbClr val="1E0604"/>
                  </a:solidFill>
                  <a:latin typeface="Telegraf"/>
                  <a:ea typeface="Telegraf"/>
                  <a:cs typeface="Telegraf"/>
                  <a:sym typeface="Telegraf"/>
                </a:rPr>
                <a:t>nt irrigation.</a:t>
              </a:r>
            </a:p>
            <a:p>
              <a:pPr algn="l" marL="453395" indent="-226697" lvl="1">
                <a:lnSpc>
                  <a:spcPts val="2730"/>
                </a:lnSpc>
                <a:buFont typeface="Arial"/>
                <a:buChar char="•"/>
              </a:pPr>
              <a:r>
                <a:rPr lang="en-US" sz="2100">
                  <a:solidFill>
                    <a:srgbClr val="1E0604"/>
                  </a:solidFill>
                  <a:latin typeface="Telegraf"/>
                  <a:ea typeface="Telegraf"/>
                  <a:cs typeface="Telegraf"/>
                  <a:sym typeface="Telegraf"/>
                </a:rPr>
                <a:t>Farmers and students lack engaging tools to understand sustainable farming practices.</a:t>
              </a:r>
            </a:p>
            <a:p>
              <a:pPr algn="l" marL="453395" indent="-226697" lvl="1">
                <a:lnSpc>
                  <a:spcPts val="2730"/>
                </a:lnSpc>
                <a:buFont typeface="Arial"/>
                <a:buChar char="•"/>
              </a:pPr>
              <a:r>
                <a:rPr lang="en-US" sz="2100">
                  <a:solidFill>
                    <a:srgbClr val="1E0604"/>
                  </a:solidFill>
                  <a:latin typeface="Telegraf"/>
                  <a:ea typeface="Telegraf"/>
                  <a:cs typeface="Telegraf"/>
                  <a:sym typeface="Telegraf"/>
                </a:rPr>
                <a:t>Traditional awareness methods fail to create interactive learning experiences.</a:t>
              </a:r>
            </a:p>
            <a:p>
              <a:pPr algn="l" marL="453395" indent="-226697" lvl="1">
                <a:lnSpc>
                  <a:spcPts val="2730"/>
                </a:lnSpc>
                <a:buFont typeface="Arial"/>
                <a:buChar char="•"/>
              </a:pPr>
              <a:r>
                <a:rPr lang="en-US" sz="2100">
                  <a:solidFill>
                    <a:srgbClr val="1E0604"/>
                  </a:solidFill>
                  <a:latin typeface="Telegraf"/>
                  <a:ea typeface="Telegraf"/>
                  <a:cs typeface="Telegraf"/>
                  <a:sym typeface="Telegraf"/>
                </a:rPr>
                <a:t>There is a need for climate-smart, tech-driven solutions that simplify complex agricultural decisions.</a:t>
              </a:r>
            </a:p>
            <a:p>
              <a:pPr algn="l" marL="0" indent="0" lvl="0">
                <a:lnSpc>
                  <a:spcPts val="2730"/>
                </a:lnSpc>
              </a:pP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4849351"/>
              <a:ext cx="11424950" cy="7789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550"/>
                </a:lnSpc>
              </a:pPr>
              <a:r>
                <a:rPr lang="en-US" b="true" sz="3500">
                  <a:solidFill>
                    <a:srgbClr val="1E0604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Understanding the Problem Statement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-76200"/>
              <a:ext cx="10943702" cy="43053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8399"/>
                </a:lnSpc>
              </a:pPr>
              <a:r>
                <a:rPr lang="en-US" b="true" sz="6999">
                  <a:solidFill>
                    <a:srgbClr val="1E0604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Addressing Farmers' Awareness Gap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6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>
              <a:alphaModFix amt="70000"/>
            </a:blip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1878387"/>
            <a:ext cx="1048073" cy="958694"/>
            <a:chOff x="0" y="0"/>
            <a:chExt cx="6350000" cy="580847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350000" cy="5808472"/>
            </a:xfrm>
            <a:custGeom>
              <a:avLst/>
              <a:gdLst/>
              <a:ahLst/>
              <a:cxnLst/>
              <a:rect r="r" b="b" t="t" l="l"/>
              <a:pathLst>
                <a:path h="5808472" w="6350000">
                  <a:moveTo>
                    <a:pt x="3445764" y="5808472"/>
                  </a:moveTo>
                  <a:lnTo>
                    <a:pt x="2591689" y="4954397"/>
                  </a:lnTo>
                  <a:lnTo>
                    <a:pt x="4037965" y="3508121"/>
                  </a:lnTo>
                  <a:lnTo>
                    <a:pt x="0" y="3508121"/>
                  </a:lnTo>
                  <a:lnTo>
                    <a:pt x="0" y="2300224"/>
                  </a:lnTo>
                  <a:lnTo>
                    <a:pt x="4037838" y="2300224"/>
                  </a:lnTo>
                  <a:lnTo>
                    <a:pt x="2591689" y="854075"/>
                  </a:lnTo>
                  <a:lnTo>
                    <a:pt x="3445764" y="0"/>
                  </a:lnTo>
                  <a:lnTo>
                    <a:pt x="6350000" y="2904236"/>
                  </a:lnTo>
                  <a:lnTo>
                    <a:pt x="3445764" y="5808472"/>
                  </a:lnTo>
                  <a:close/>
                </a:path>
              </a:pathLst>
            </a:custGeom>
            <a:solidFill>
              <a:srgbClr val="57130D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1028700" y="4648485"/>
            <a:ext cx="1048073" cy="958694"/>
            <a:chOff x="0" y="0"/>
            <a:chExt cx="6350000" cy="580847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0" cy="5808472"/>
            </a:xfrm>
            <a:custGeom>
              <a:avLst/>
              <a:gdLst/>
              <a:ahLst/>
              <a:cxnLst/>
              <a:rect r="r" b="b" t="t" l="l"/>
              <a:pathLst>
                <a:path h="5808472" w="6350000">
                  <a:moveTo>
                    <a:pt x="3445764" y="5808472"/>
                  </a:moveTo>
                  <a:lnTo>
                    <a:pt x="2591689" y="4954397"/>
                  </a:lnTo>
                  <a:lnTo>
                    <a:pt x="4037965" y="3508121"/>
                  </a:lnTo>
                  <a:lnTo>
                    <a:pt x="0" y="3508121"/>
                  </a:lnTo>
                  <a:lnTo>
                    <a:pt x="0" y="2300224"/>
                  </a:lnTo>
                  <a:lnTo>
                    <a:pt x="4037838" y="2300224"/>
                  </a:lnTo>
                  <a:lnTo>
                    <a:pt x="2591689" y="854075"/>
                  </a:lnTo>
                  <a:lnTo>
                    <a:pt x="3445764" y="0"/>
                  </a:lnTo>
                  <a:lnTo>
                    <a:pt x="6350000" y="2904236"/>
                  </a:lnTo>
                  <a:lnTo>
                    <a:pt x="3445764" y="5808472"/>
                  </a:lnTo>
                  <a:close/>
                </a:path>
              </a:pathLst>
            </a:custGeom>
            <a:solidFill>
              <a:srgbClr val="57130D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1028700" y="7432973"/>
            <a:ext cx="1048073" cy="958694"/>
            <a:chOff x="0" y="0"/>
            <a:chExt cx="6350000" cy="580847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50000" cy="5808472"/>
            </a:xfrm>
            <a:custGeom>
              <a:avLst/>
              <a:gdLst/>
              <a:ahLst/>
              <a:cxnLst/>
              <a:rect r="r" b="b" t="t" l="l"/>
              <a:pathLst>
                <a:path h="5808472" w="6350000">
                  <a:moveTo>
                    <a:pt x="3445764" y="5808472"/>
                  </a:moveTo>
                  <a:lnTo>
                    <a:pt x="2591689" y="4954397"/>
                  </a:lnTo>
                  <a:lnTo>
                    <a:pt x="4037965" y="3508121"/>
                  </a:lnTo>
                  <a:lnTo>
                    <a:pt x="0" y="3508121"/>
                  </a:lnTo>
                  <a:lnTo>
                    <a:pt x="0" y="2300224"/>
                  </a:lnTo>
                  <a:lnTo>
                    <a:pt x="4037838" y="2300224"/>
                  </a:lnTo>
                  <a:lnTo>
                    <a:pt x="2591689" y="854075"/>
                  </a:lnTo>
                  <a:lnTo>
                    <a:pt x="3445764" y="0"/>
                  </a:lnTo>
                  <a:lnTo>
                    <a:pt x="6350000" y="2904236"/>
                  </a:lnTo>
                  <a:lnTo>
                    <a:pt x="3445764" y="5808472"/>
                  </a:lnTo>
                  <a:close/>
                </a:path>
              </a:pathLst>
            </a:custGeom>
            <a:solidFill>
              <a:srgbClr val="57130D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13915449" y="5607179"/>
            <a:ext cx="2000948" cy="3329562"/>
            <a:chOff x="0" y="0"/>
            <a:chExt cx="532514" cy="88609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532514" cy="886099"/>
            </a:xfrm>
            <a:custGeom>
              <a:avLst/>
              <a:gdLst/>
              <a:ahLst/>
              <a:cxnLst/>
              <a:rect r="r" b="b" t="t" l="l"/>
              <a:pathLst>
                <a:path h="886099" w="532514">
                  <a:moveTo>
                    <a:pt x="203200" y="0"/>
                  </a:moveTo>
                  <a:lnTo>
                    <a:pt x="532514" y="0"/>
                  </a:lnTo>
                  <a:lnTo>
                    <a:pt x="329314" y="886099"/>
                  </a:lnTo>
                  <a:lnTo>
                    <a:pt x="0" y="886099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57130D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101600" y="-66675"/>
              <a:ext cx="329314" cy="9527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14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-5400000">
            <a:off x="14625144" y="6624144"/>
            <a:ext cx="2582506" cy="2685806"/>
            <a:chOff x="0" y="0"/>
            <a:chExt cx="3443341" cy="3581075"/>
          </a:xfrm>
        </p:grpSpPr>
        <p:grpSp>
          <p:nvGrpSpPr>
            <p:cNvPr name="Group 13" id="13"/>
            <p:cNvGrpSpPr/>
            <p:nvPr/>
          </p:nvGrpSpPr>
          <p:grpSpPr>
            <a:xfrm rot="5400000">
              <a:off x="791968" y="929702"/>
              <a:ext cx="3581075" cy="1721671"/>
              <a:chOff x="0" y="0"/>
              <a:chExt cx="660400" cy="317500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660400" cy="317500"/>
              </a:xfrm>
              <a:custGeom>
                <a:avLst/>
                <a:gdLst/>
                <a:ahLst/>
                <a:cxnLst/>
                <a:rect r="r" b="b" t="t" l="l"/>
                <a:pathLst>
                  <a:path h="317500" w="66040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17500"/>
                    </a:cubicBezTo>
                    <a:lnTo>
                      <a:pt x="660400" y="317500"/>
                    </a:lnTo>
                    <a:lnTo>
                      <a:pt x="0" y="317500"/>
                    </a:lnTo>
                    <a:lnTo>
                      <a:pt x="0" y="317500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CE885B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0" y="79375"/>
                <a:ext cx="660400" cy="2381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681"/>
                  </a:lnSpc>
                </a:pPr>
              </a:p>
            </p:txBody>
          </p:sp>
        </p:grpSp>
        <p:grpSp>
          <p:nvGrpSpPr>
            <p:cNvPr name="Group 16" id="16"/>
            <p:cNvGrpSpPr/>
            <p:nvPr/>
          </p:nvGrpSpPr>
          <p:grpSpPr>
            <a:xfrm rot="5400000">
              <a:off x="-929702" y="929702"/>
              <a:ext cx="3581075" cy="1721671"/>
              <a:chOff x="0" y="0"/>
              <a:chExt cx="660400" cy="317500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660400" cy="317500"/>
              </a:xfrm>
              <a:custGeom>
                <a:avLst/>
                <a:gdLst/>
                <a:ahLst/>
                <a:cxnLst/>
                <a:rect r="r" b="b" t="t" l="l"/>
                <a:pathLst>
                  <a:path h="317500" w="66040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17500"/>
                    </a:cubicBezTo>
                    <a:lnTo>
                      <a:pt x="660400" y="317500"/>
                    </a:lnTo>
                    <a:lnTo>
                      <a:pt x="0" y="317500"/>
                    </a:lnTo>
                    <a:lnTo>
                      <a:pt x="0" y="317500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722C22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0" y="79375"/>
                <a:ext cx="660400" cy="2381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681"/>
                  </a:lnSpc>
                </a:pPr>
              </a:p>
            </p:txBody>
          </p:sp>
        </p:grpSp>
      </p:grpSp>
      <p:grpSp>
        <p:nvGrpSpPr>
          <p:cNvPr name="Group 19" id="19"/>
          <p:cNvGrpSpPr/>
          <p:nvPr/>
        </p:nvGrpSpPr>
        <p:grpSpPr>
          <a:xfrm rot="0">
            <a:off x="2871273" y="3772160"/>
            <a:ext cx="7163553" cy="2711344"/>
            <a:chOff x="0" y="0"/>
            <a:chExt cx="9551404" cy="3615125"/>
          </a:xfrm>
        </p:grpSpPr>
        <p:sp>
          <p:nvSpPr>
            <p:cNvPr name="TextBox 20" id="20"/>
            <p:cNvSpPr txBox="true"/>
            <p:nvPr/>
          </p:nvSpPr>
          <p:spPr>
            <a:xfrm rot="0">
              <a:off x="0" y="1000513"/>
              <a:ext cx="9551404" cy="261461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559"/>
                </a:lnSpc>
              </a:pPr>
              <a:r>
                <a:rPr lang="en-US" sz="1968">
                  <a:solidFill>
                    <a:srgbClr val="1E0604"/>
                  </a:solidFill>
                  <a:latin typeface="Telegraf"/>
                  <a:ea typeface="Telegraf"/>
                  <a:cs typeface="Telegraf"/>
                  <a:sym typeface="Telegraf"/>
                </a:rPr>
                <a:t>The game promot</a:t>
              </a:r>
              <a:r>
                <a:rPr lang="en-US" sz="1968" u="none">
                  <a:solidFill>
                    <a:srgbClr val="1E0604"/>
                  </a:solidFill>
                  <a:latin typeface="Telegraf"/>
                  <a:ea typeface="Telegraf"/>
                  <a:cs typeface="Telegraf"/>
                  <a:sym typeface="Telegraf"/>
                </a:rPr>
                <a:t>es awareness of sustainable farming and smart water use. It provides an interactive education tool for students and farmers. Encourages climate resilience and smart decision-making. And hence, lay foundation for AI-driven agricultural training platforms.</a:t>
              </a:r>
            </a:p>
            <a:p>
              <a:pPr algn="l" marL="0" indent="0" lvl="0">
                <a:lnSpc>
                  <a:spcPts val="2559"/>
                </a:lnSpc>
              </a:pP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0" y="-76200"/>
              <a:ext cx="9551404" cy="76697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493"/>
                </a:lnSpc>
              </a:pPr>
              <a:r>
                <a:rPr lang="en-US" b="true" sz="3456">
                  <a:solidFill>
                    <a:srgbClr val="1E0604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I</a:t>
              </a:r>
              <a:r>
                <a:rPr lang="en-US" b="true" sz="3456">
                  <a:solidFill>
                    <a:srgbClr val="1E0604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mpact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2871273" y="1335437"/>
            <a:ext cx="7163553" cy="2044594"/>
            <a:chOff x="0" y="0"/>
            <a:chExt cx="9551404" cy="2726126"/>
          </a:xfrm>
        </p:grpSpPr>
        <p:sp>
          <p:nvSpPr>
            <p:cNvPr name="TextBox 23" id="23"/>
            <p:cNvSpPr txBox="true"/>
            <p:nvPr/>
          </p:nvSpPr>
          <p:spPr>
            <a:xfrm rot="0">
              <a:off x="0" y="975113"/>
              <a:ext cx="9551404" cy="175101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559"/>
                </a:lnSpc>
              </a:pPr>
              <a:r>
                <a:rPr lang="en-US" sz="1968">
                  <a:solidFill>
                    <a:srgbClr val="1E0604"/>
                  </a:solidFill>
                  <a:latin typeface="Telegraf"/>
                  <a:ea typeface="Telegraf"/>
                  <a:cs typeface="Telegraf"/>
                  <a:sym typeface="Telegraf"/>
                </a:rPr>
                <a:t>KrishiPatha utilizes </a:t>
              </a:r>
              <a:r>
                <a:rPr lang="en-US" b="true" sz="1968">
                  <a:solidFill>
                    <a:srgbClr val="1E0604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gamification techniques</a:t>
              </a:r>
              <a:r>
                <a:rPr lang="en-US" sz="1968">
                  <a:solidFill>
                    <a:srgbClr val="1E0604"/>
                  </a:solidFill>
                  <a:latin typeface="Telegraf"/>
                  <a:ea typeface="Telegraf"/>
                  <a:cs typeface="Telegraf"/>
                  <a:sym typeface="Telegraf"/>
                </a:rPr>
                <a:t> to engage users, transforming traditional farming education into an interactive experience that encourages active participation and deeper understanding.</a:t>
              </a:r>
            </a:p>
          </p:txBody>
        </p:sp>
        <p:sp>
          <p:nvSpPr>
            <p:cNvPr name="TextBox 24" id="24"/>
            <p:cNvSpPr txBox="true"/>
            <p:nvPr/>
          </p:nvSpPr>
          <p:spPr>
            <a:xfrm rot="0">
              <a:off x="0" y="-76200"/>
              <a:ext cx="9551404" cy="76697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493"/>
                </a:lnSpc>
              </a:pPr>
              <a:r>
                <a:rPr lang="en-US" b="true" sz="3456">
                  <a:solidFill>
                    <a:srgbClr val="1E0604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Interactive Learning Experience</a:t>
              </a: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2871273" y="6711152"/>
            <a:ext cx="7163553" cy="2402336"/>
            <a:chOff x="0" y="0"/>
            <a:chExt cx="9551404" cy="3203115"/>
          </a:xfrm>
        </p:grpSpPr>
        <p:sp>
          <p:nvSpPr>
            <p:cNvPr name="TextBox 26" id="26"/>
            <p:cNvSpPr txBox="true"/>
            <p:nvPr/>
          </p:nvSpPr>
          <p:spPr>
            <a:xfrm rot="0">
              <a:off x="0" y="-76200"/>
              <a:ext cx="9551404" cy="76697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493"/>
                </a:lnSpc>
              </a:pPr>
              <a:r>
                <a:rPr lang="en-US" b="true" sz="3456">
                  <a:solidFill>
                    <a:srgbClr val="1E0604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Data-Driven Recommendations</a:t>
              </a:r>
            </a:p>
          </p:txBody>
        </p:sp>
        <p:sp>
          <p:nvSpPr>
            <p:cNvPr name="TextBox 27" id="27"/>
            <p:cNvSpPr txBox="true"/>
            <p:nvPr/>
          </p:nvSpPr>
          <p:spPr>
            <a:xfrm rot="0">
              <a:off x="0" y="1020303"/>
              <a:ext cx="9551404" cy="218281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425053" indent="-212527" lvl="1">
                <a:lnSpc>
                  <a:spcPts val="2559"/>
                </a:lnSpc>
                <a:buFont typeface="Arial"/>
                <a:buChar char="•"/>
              </a:pPr>
              <a:r>
                <a:rPr lang="en-US" sz="1968" u="none">
                  <a:solidFill>
                    <a:srgbClr val="1E0604"/>
                  </a:solidFill>
                  <a:latin typeface="Telegraf"/>
                  <a:ea typeface="Telegraf"/>
                  <a:cs typeface="Telegraf"/>
                  <a:sym typeface="Telegraf"/>
                </a:rPr>
                <a:t>Personalized crop choices based on local climate conditions</a:t>
              </a:r>
            </a:p>
            <a:p>
              <a:pPr algn="l" marL="425053" indent="-212527" lvl="1">
                <a:lnSpc>
                  <a:spcPts val="2559"/>
                </a:lnSpc>
                <a:buFont typeface="Arial"/>
                <a:buChar char="•"/>
              </a:pPr>
              <a:r>
                <a:rPr lang="en-US" sz="1968" u="none">
                  <a:solidFill>
                    <a:srgbClr val="1E0604"/>
                  </a:solidFill>
                  <a:latin typeface="Telegraf"/>
                  <a:ea typeface="Telegraf"/>
                  <a:cs typeface="Telegraf"/>
                  <a:sym typeface="Telegraf"/>
                </a:rPr>
                <a:t>Tailored livestock suggestions for optimal farming efficiency</a:t>
              </a:r>
            </a:p>
            <a:p>
              <a:pPr algn="l" marL="425053" indent="-212527" lvl="1">
                <a:lnSpc>
                  <a:spcPts val="2559"/>
                </a:lnSpc>
                <a:buFont typeface="Arial"/>
                <a:buChar char="•"/>
              </a:pPr>
              <a:r>
                <a:rPr lang="en-US" sz="1968" u="none">
                  <a:solidFill>
                    <a:srgbClr val="1E0604"/>
                  </a:solidFill>
                  <a:latin typeface="Telegraf"/>
                  <a:ea typeface="Telegraf"/>
                  <a:cs typeface="Telegraf"/>
                  <a:sym typeface="Telegraf"/>
                </a:rPr>
                <a:t>Customized irrigation setups to conserve water resources</a:t>
              </a:r>
            </a:p>
          </p:txBody>
        </p:sp>
      </p:grpSp>
      <p:sp>
        <p:nvSpPr>
          <p:cNvPr name="TextBox 28" id="28"/>
          <p:cNvSpPr txBox="true"/>
          <p:nvPr/>
        </p:nvSpPr>
        <p:spPr>
          <a:xfrm rot="0">
            <a:off x="11613530" y="1005624"/>
            <a:ext cx="5645770" cy="3248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8399"/>
              </a:lnSpc>
            </a:pPr>
            <a:r>
              <a:rPr lang="en-US" b="true" sz="6999">
                <a:solidFill>
                  <a:srgbClr val="1E0604"/>
                </a:solidFill>
                <a:latin typeface="Telegraf Bold"/>
                <a:ea typeface="Telegraf Bold"/>
                <a:cs typeface="Telegraf Bold"/>
                <a:sym typeface="Telegraf Bold"/>
              </a:rPr>
              <a:t>Proposed Solution Overview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6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3917450" y="1028700"/>
            <a:ext cx="2669986" cy="2669986"/>
            <a:chOff x="0" y="0"/>
            <a:chExt cx="703206" cy="70320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703206" cy="703206"/>
            </a:xfrm>
            <a:custGeom>
              <a:avLst/>
              <a:gdLst/>
              <a:ahLst/>
              <a:cxnLst/>
              <a:rect r="r" b="b" t="t" l="l"/>
              <a:pathLst>
                <a:path h="703206" w="703206">
                  <a:moveTo>
                    <a:pt x="0" y="0"/>
                  </a:moveTo>
                  <a:lnTo>
                    <a:pt x="703206" y="0"/>
                  </a:lnTo>
                  <a:lnTo>
                    <a:pt x="703206" y="703206"/>
                  </a:lnTo>
                  <a:lnTo>
                    <a:pt x="0" y="703206"/>
                  </a:lnTo>
                  <a:close/>
                </a:path>
              </a:pathLst>
            </a:custGeom>
            <a:solidFill>
              <a:srgbClr val="57130D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703206" cy="7508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216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-5400000">
            <a:off x="14842747" y="2933540"/>
            <a:ext cx="2416553" cy="2416553"/>
          </a:xfrm>
          <a:custGeom>
            <a:avLst/>
            <a:gdLst/>
            <a:ahLst/>
            <a:cxnLst/>
            <a:rect r="r" b="b" t="t" l="l"/>
            <a:pathLst>
              <a:path h="2416553" w="2416553">
                <a:moveTo>
                  <a:pt x="0" y="0"/>
                </a:moveTo>
                <a:lnTo>
                  <a:pt x="2416553" y="0"/>
                </a:lnTo>
                <a:lnTo>
                  <a:pt x="2416553" y="2416553"/>
                </a:lnTo>
                <a:lnTo>
                  <a:pt x="0" y="24165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267138" y="1218452"/>
            <a:ext cx="2100752" cy="1955800"/>
            <a:chOff x="0" y="0"/>
            <a:chExt cx="6350000" cy="591185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-68580" y="0"/>
              <a:ext cx="6417310" cy="5911850"/>
            </a:xfrm>
            <a:custGeom>
              <a:avLst/>
              <a:gdLst/>
              <a:ahLst/>
              <a:cxnLst/>
              <a:rect r="r" b="b" t="t" l="l"/>
              <a:pathLst>
                <a:path h="5911850" w="6417310">
                  <a:moveTo>
                    <a:pt x="1215390" y="402590"/>
                  </a:moveTo>
                  <a:lnTo>
                    <a:pt x="177800" y="2192020"/>
                  </a:lnTo>
                  <a:cubicBezTo>
                    <a:pt x="0" y="2498090"/>
                    <a:pt x="43180" y="2884170"/>
                    <a:pt x="283210" y="3144520"/>
                  </a:cubicBezTo>
                  <a:lnTo>
                    <a:pt x="2594610" y="5651500"/>
                  </a:lnTo>
                  <a:cubicBezTo>
                    <a:pt x="2747010" y="5817870"/>
                    <a:pt x="2962910" y="5911850"/>
                    <a:pt x="3187700" y="5911850"/>
                  </a:cubicBezTo>
                  <a:lnTo>
                    <a:pt x="5609590" y="5911850"/>
                  </a:lnTo>
                  <a:cubicBezTo>
                    <a:pt x="6055360" y="5911850"/>
                    <a:pt x="6417310" y="5549900"/>
                    <a:pt x="6417310" y="5104130"/>
                  </a:cubicBezTo>
                  <a:lnTo>
                    <a:pt x="6417310" y="1891030"/>
                  </a:lnTo>
                  <a:cubicBezTo>
                    <a:pt x="6417310" y="1724660"/>
                    <a:pt x="6366510" y="1562100"/>
                    <a:pt x="6269990" y="1426210"/>
                  </a:cubicBezTo>
                  <a:lnTo>
                    <a:pt x="5507990" y="342900"/>
                  </a:lnTo>
                  <a:cubicBezTo>
                    <a:pt x="5356860" y="128270"/>
                    <a:pt x="5110480" y="0"/>
                    <a:pt x="4847590" y="0"/>
                  </a:cubicBezTo>
                  <a:lnTo>
                    <a:pt x="1913890" y="0"/>
                  </a:lnTo>
                  <a:cubicBezTo>
                    <a:pt x="1625600" y="0"/>
                    <a:pt x="1358900" y="153670"/>
                    <a:pt x="1215390" y="402590"/>
                  </a:cubicBezTo>
                  <a:close/>
                </a:path>
              </a:pathLst>
            </a:custGeom>
            <a:blipFill>
              <a:blip r:embed="rId5"/>
              <a:stretch>
                <a:fillRect l="-336" t="0" r="-336" b="0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6265230" y="4203065"/>
            <a:ext cx="2100752" cy="1955800"/>
            <a:chOff x="0" y="0"/>
            <a:chExt cx="6350000" cy="591185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-68580" y="0"/>
              <a:ext cx="6417310" cy="5911850"/>
            </a:xfrm>
            <a:custGeom>
              <a:avLst/>
              <a:gdLst/>
              <a:ahLst/>
              <a:cxnLst/>
              <a:rect r="r" b="b" t="t" l="l"/>
              <a:pathLst>
                <a:path h="5911850" w="6417310">
                  <a:moveTo>
                    <a:pt x="1215390" y="402590"/>
                  </a:moveTo>
                  <a:lnTo>
                    <a:pt x="177800" y="2192020"/>
                  </a:lnTo>
                  <a:cubicBezTo>
                    <a:pt x="0" y="2498090"/>
                    <a:pt x="43180" y="2884170"/>
                    <a:pt x="283210" y="3144520"/>
                  </a:cubicBezTo>
                  <a:lnTo>
                    <a:pt x="2594610" y="5651500"/>
                  </a:lnTo>
                  <a:cubicBezTo>
                    <a:pt x="2747010" y="5817870"/>
                    <a:pt x="2962910" y="5911850"/>
                    <a:pt x="3187700" y="5911850"/>
                  </a:cubicBezTo>
                  <a:lnTo>
                    <a:pt x="5609590" y="5911850"/>
                  </a:lnTo>
                  <a:cubicBezTo>
                    <a:pt x="6055360" y="5911850"/>
                    <a:pt x="6417310" y="5549900"/>
                    <a:pt x="6417310" y="5104130"/>
                  </a:cubicBezTo>
                  <a:lnTo>
                    <a:pt x="6417310" y="1891030"/>
                  </a:lnTo>
                  <a:cubicBezTo>
                    <a:pt x="6417310" y="1724660"/>
                    <a:pt x="6366510" y="1562100"/>
                    <a:pt x="6269990" y="1426210"/>
                  </a:cubicBezTo>
                  <a:lnTo>
                    <a:pt x="5507990" y="342900"/>
                  </a:lnTo>
                  <a:cubicBezTo>
                    <a:pt x="5356860" y="128270"/>
                    <a:pt x="5110480" y="0"/>
                    <a:pt x="4847590" y="0"/>
                  </a:cubicBezTo>
                  <a:lnTo>
                    <a:pt x="1913890" y="0"/>
                  </a:lnTo>
                  <a:cubicBezTo>
                    <a:pt x="1625600" y="0"/>
                    <a:pt x="1358900" y="153670"/>
                    <a:pt x="1215390" y="402590"/>
                  </a:cubicBezTo>
                  <a:close/>
                </a:path>
              </a:pathLst>
            </a:custGeom>
            <a:blipFill>
              <a:blip r:embed="rId6"/>
              <a:stretch>
                <a:fillRect l="-336" t="0" r="-336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0173472" y="7187678"/>
            <a:ext cx="2100752" cy="1955800"/>
            <a:chOff x="0" y="0"/>
            <a:chExt cx="6350000" cy="591185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-68580" y="0"/>
              <a:ext cx="6417310" cy="5911850"/>
            </a:xfrm>
            <a:custGeom>
              <a:avLst/>
              <a:gdLst/>
              <a:ahLst/>
              <a:cxnLst/>
              <a:rect r="r" b="b" t="t" l="l"/>
              <a:pathLst>
                <a:path h="5911850" w="6417310">
                  <a:moveTo>
                    <a:pt x="1215390" y="402590"/>
                  </a:moveTo>
                  <a:lnTo>
                    <a:pt x="177800" y="2192020"/>
                  </a:lnTo>
                  <a:cubicBezTo>
                    <a:pt x="0" y="2498090"/>
                    <a:pt x="43180" y="2884170"/>
                    <a:pt x="283210" y="3144520"/>
                  </a:cubicBezTo>
                  <a:lnTo>
                    <a:pt x="2594610" y="5651500"/>
                  </a:lnTo>
                  <a:cubicBezTo>
                    <a:pt x="2747010" y="5817870"/>
                    <a:pt x="2962910" y="5911850"/>
                    <a:pt x="3187700" y="5911850"/>
                  </a:cubicBezTo>
                  <a:lnTo>
                    <a:pt x="5609590" y="5911850"/>
                  </a:lnTo>
                  <a:cubicBezTo>
                    <a:pt x="6055360" y="5911850"/>
                    <a:pt x="6417310" y="5549900"/>
                    <a:pt x="6417310" y="5104130"/>
                  </a:cubicBezTo>
                  <a:lnTo>
                    <a:pt x="6417310" y="1891030"/>
                  </a:lnTo>
                  <a:cubicBezTo>
                    <a:pt x="6417310" y="1724660"/>
                    <a:pt x="6366510" y="1562100"/>
                    <a:pt x="6269990" y="1426210"/>
                  </a:cubicBezTo>
                  <a:lnTo>
                    <a:pt x="5507990" y="342900"/>
                  </a:lnTo>
                  <a:cubicBezTo>
                    <a:pt x="5356860" y="128270"/>
                    <a:pt x="5110480" y="0"/>
                    <a:pt x="4847590" y="0"/>
                  </a:cubicBezTo>
                  <a:lnTo>
                    <a:pt x="1913890" y="0"/>
                  </a:lnTo>
                  <a:cubicBezTo>
                    <a:pt x="1625600" y="0"/>
                    <a:pt x="1358900" y="153670"/>
                    <a:pt x="1215390" y="402590"/>
                  </a:cubicBezTo>
                  <a:close/>
                </a:path>
              </a:pathLst>
            </a:custGeom>
            <a:blipFill>
              <a:blip r:embed="rId7"/>
              <a:stretch>
                <a:fillRect l="-336" t="0" r="-336" b="0"/>
              </a:stretch>
            </a:blip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904875" y="8074792"/>
            <a:ext cx="8115300" cy="1402583"/>
            <a:chOff x="0" y="0"/>
            <a:chExt cx="10820400" cy="1870111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0" y="-76200"/>
              <a:ext cx="10820400" cy="14859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8399"/>
                </a:lnSpc>
              </a:pPr>
              <a:r>
                <a:rPr lang="en-US" b="true" sz="6999">
                  <a:solidFill>
                    <a:srgbClr val="1E0604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Technology Stack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1471665"/>
              <a:ext cx="10820400" cy="39844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316"/>
                </a:lnSpc>
              </a:pPr>
              <a:r>
                <a:rPr lang="en-US" sz="1782">
                  <a:solidFill>
                    <a:srgbClr val="1E0604"/>
                  </a:solidFill>
                  <a:latin typeface="Telegraf"/>
                  <a:ea typeface="Telegraf"/>
                  <a:cs typeface="Telegraf"/>
                  <a:sym typeface="Telegraf"/>
                </a:rPr>
                <a:t>Tools and Technologies for KrishiPatha Project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3697102" y="1218452"/>
            <a:ext cx="4668881" cy="1729621"/>
            <a:chOff x="0" y="0"/>
            <a:chExt cx="6225174" cy="2306162"/>
          </a:xfrm>
        </p:grpSpPr>
        <p:sp>
          <p:nvSpPr>
            <p:cNvPr name="TextBox 17" id="17"/>
            <p:cNvSpPr txBox="true"/>
            <p:nvPr/>
          </p:nvSpPr>
          <p:spPr>
            <a:xfrm rot="0">
              <a:off x="0" y="-47625"/>
              <a:ext cx="6225174" cy="39844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316"/>
                </a:lnSpc>
              </a:pPr>
              <a:r>
                <a:rPr lang="en-US" b="true" sz="1782">
                  <a:solidFill>
                    <a:srgbClr val="1E0604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Pygame: Interactive Frontend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0" y="517615"/>
              <a:ext cx="6225174" cy="178854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115"/>
                </a:lnSpc>
              </a:pPr>
              <a:r>
                <a:rPr lang="en-US" sz="1627">
                  <a:solidFill>
                    <a:srgbClr val="1E0604"/>
                  </a:solidFill>
                  <a:latin typeface="Telegraf"/>
                  <a:ea typeface="Telegraf"/>
                  <a:cs typeface="Telegraf"/>
                  <a:sym typeface="Telegraf"/>
                </a:rPr>
                <a:t>Pygame serves as the </a:t>
              </a:r>
              <a:r>
                <a:rPr lang="en-US" b="true" sz="1627">
                  <a:solidFill>
                    <a:srgbClr val="1E0604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interactive frontend</a:t>
              </a:r>
              <a:r>
                <a:rPr lang="en-US" sz="1627">
                  <a:solidFill>
                    <a:srgbClr val="1E0604"/>
                  </a:solidFill>
                  <a:latin typeface="Telegraf"/>
                  <a:ea typeface="Telegraf"/>
                  <a:cs typeface="Telegraf"/>
                  <a:sym typeface="Telegraf"/>
                </a:rPr>
                <a:t>, enabling users to engage with sustainable farming simulations through a user-friendly interface, fostering an immersive learning experience for players of all ages.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8699943" y="4203065"/>
            <a:ext cx="4668881" cy="1729621"/>
            <a:chOff x="0" y="0"/>
            <a:chExt cx="6225174" cy="2306162"/>
          </a:xfrm>
        </p:grpSpPr>
        <p:sp>
          <p:nvSpPr>
            <p:cNvPr name="TextBox 20" id="20"/>
            <p:cNvSpPr txBox="true"/>
            <p:nvPr/>
          </p:nvSpPr>
          <p:spPr>
            <a:xfrm rot="0">
              <a:off x="0" y="-47625"/>
              <a:ext cx="6225174" cy="39844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316"/>
                </a:lnSpc>
              </a:pPr>
              <a:r>
                <a:rPr lang="en-US" b="true" sz="1782">
                  <a:solidFill>
                    <a:srgbClr val="1E0604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FastAPI: Efficient Backend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0" y="517615"/>
              <a:ext cx="6225174" cy="178854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115"/>
                </a:lnSpc>
              </a:pPr>
              <a:r>
                <a:rPr lang="en-US" sz="1627">
                  <a:solidFill>
                    <a:srgbClr val="1E0604"/>
                  </a:solidFill>
                  <a:latin typeface="Telegraf"/>
                  <a:ea typeface="Telegraf"/>
                  <a:cs typeface="Telegraf"/>
                  <a:sym typeface="Telegraf"/>
                </a:rPr>
                <a:t>FastAPI provides a robust, efficient backend that facilitates quick and reliable interactions between the game and the server, ensuring real-time data handling and processing for a seamless user experience.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2590419" y="7187678"/>
            <a:ext cx="4668881" cy="1729621"/>
            <a:chOff x="0" y="0"/>
            <a:chExt cx="6225174" cy="2306162"/>
          </a:xfrm>
        </p:grpSpPr>
        <p:sp>
          <p:nvSpPr>
            <p:cNvPr name="TextBox 23" id="23"/>
            <p:cNvSpPr txBox="true"/>
            <p:nvPr/>
          </p:nvSpPr>
          <p:spPr>
            <a:xfrm rot="0">
              <a:off x="0" y="-47625"/>
              <a:ext cx="6225174" cy="39844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316"/>
                </a:lnSpc>
              </a:pPr>
              <a:r>
                <a:rPr lang="en-US" b="true" sz="1782">
                  <a:solidFill>
                    <a:srgbClr val="1E0604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ML Models: Intelligent Recommendations</a:t>
              </a:r>
            </a:p>
          </p:txBody>
        </p:sp>
        <p:sp>
          <p:nvSpPr>
            <p:cNvPr name="TextBox 24" id="24"/>
            <p:cNvSpPr txBox="true"/>
            <p:nvPr/>
          </p:nvSpPr>
          <p:spPr>
            <a:xfrm rot="0">
              <a:off x="0" y="517615"/>
              <a:ext cx="6225174" cy="178854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115"/>
                </a:lnSpc>
              </a:pPr>
              <a:r>
                <a:rPr lang="en-US" sz="1627">
                  <a:solidFill>
                    <a:srgbClr val="1E0604"/>
                  </a:solidFill>
                  <a:latin typeface="Telegraf"/>
                  <a:ea typeface="Telegraf"/>
                  <a:cs typeface="Telegraf"/>
                  <a:sym typeface="Telegraf"/>
                </a:rPr>
                <a:t>The ML models analyze user inputs to provide </a:t>
              </a:r>
              <a:r>
                <a:rPr lang="en-US" b="true" sz="1627">
                  <a:solidFill>
                    <a:srgbClr val="1E0604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intelligent recommendations</a:t>
              </a:r>
              <a:r>
                <a:rPr lang="en-US" sz="1627">
                  <a:solidFill>
                    <a:srgbClr val="1E0604"/>
                  </a:solidFill>
                  <a:latin typeface="Telegraf"/>
                  <a:ea typeface="Telegraf"/>
                  <a:cs typeface="Telegraf"/>
                  <a:sym typeface="Telegraf"/>
                </a:rPr>
                <a:t> on crop selection and resource management, enabling sustainable decision-making based on data-driven insights and local environmental conditions.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6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2658848"/>
            <a:ext cx="3869716" cy="3197696"/>
            <a:chOff x="0" y="0"/>
            <a:chExt cx="5159622" cy="4263595"/>
          </a:xfrm>
        </p:grpSpPr>
        <p:sp>
          <p:nvSpPr>
            <p:cNvPr name="Freeform 4" id="4"/>
            <p:cNvSpPr/>
            <p:nvPr/>
          </p:nvSpPr>
          <p:spPr>
            <a:xfrm flipH="false" flipV="false" rot="-10800000">
              <a:off x="0" y="0"/>
              <a:ext cx="2361380" cy="2361380"/>
            </a:xfrm>
            <a:custGeom>
              <a:avLst/>
              <a:gdLst/>
              <a:ahLst/>
              <a:cxnLst/>
              <a:rect r="r" b="b" t="t" l="l"/>
              <a:pathLst>
                <a:path h="2361380" w="2361380">
                  <a:moveTo>
                    <a:pt x="0" y="0"/>
                  </a:moveTo>
                  <a:lnTo>
                    <a:pt x="2361380" y="0"/>
                  </a:lnTo>
                  <a:lnTo>
                    <a:pt x="2361380" y="2361380"/>
                  </a:lnTo>
                  <a:lnTo>
                    <a:pt x="0" y="23613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5" id="5"/>
            <p:cNvSpPr txBox="true"/>
            <p:nvPr/>
          </p:nvSpPr>
          <p:spPr>
            <a:xfrm rot="0">
              <a:off x="147250" y="1002890"/>
              <a:ext cx="2066879" cy="3365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1940"/>
                </a:lnSpc>
              </a:pPr>
              <a:r>
                <a:rPr lang="en-US" b="true" sz="1616">
                  <a:solidFill>
                    <a:srgbClr val="1E0604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Explore Stage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2710630"/>
              <a:ext cx="5159622" cy="6728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1945"/>
                </a:lnSpc>
              </a:pPr>
              <a:r>
                <a:rPr lang="en-US" b="true" sz="1621">
                  <a:solidFill>
                    <a:srgbClr val="1E0604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S</a:t>
              </a:r>
              <a:r>
                <a:rPr lang="en-US" b="true" sz="1621">
                  <a:solidFill>
                    <a:srgbClr val="1E0604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elect your farm location on a real map.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3896314"/>
              <a:ext cx="5159622" cy="36728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108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0" y="0"/>
            <a:ext cx="18288000" cy="2383076"/>
            <a:chOff x="0" y="0"/>
            <a:chExt cx="4816593" cy="62764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816592" cy="627641"/>
            </a:xfrm>
            <a:custGeom>
              <a:avLst/>
              <a:gdLst/>
              <a:ahLst/>
              <a:cxnLst/>
              <a:rect r="r" b="b" t="t" l="l"/>
              <a:pathLst>
                <a:path h="627641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627641"/>
                  </a:lnTo>
                  <a:lnTo>
                    <a:pt x="0" y="627641"/>
                  </a:lnTo>
                  <a:close/>
                </a:path>
              </a:pathLst>
            </a:custGeom>
            <a:solidFill>
              <a:srgbClr val="722C22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28575"/>
              <a:ext cx="4816593" cy="6562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1981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028700" y="700227"/>
            <a:ext cx="16230600" cy="1133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399"/>
              </a:lnSpc>
            </a:pPr>
            <a:r>
              <a:rPr lang="en-US" b="true" sz="6999">
                <a:solidFill>
                  <a:srgbClr val="F7F5F5"/>
                </a:solidFill>
                <a:latin typeface="Telegraf Bold"/>
                <a:ea typeface="Telegraf Bold"/>
                <a:cs typeface="Telegraf Bold"/>
                <a:sym typeface="Telegraf Bold"/>
              </a:rPr>
              <a:t>GAMEPLAY FLOW 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1028700" y="6060604"/>
            <a:ext cx="3869716" cy="3197696"/>
            <a:chOff x="0" y="0"/>
            <a:chExt cx="5159622" cy="4263595"/>
          </a:xfrm>
        </p:grpSpPr>
        <p:sp>
          <p:nvSpPr>
            <p:cNvPr name="Freeform 13" id="13"/>
            <p:cNvSpPr/>
            <p:nvPr/>
          </p:nvSpPr>
          <p:spPr>
            <a:xfrm flipH="false" flipV="false" rot="-10800000">
              <a:off x="0" y="0"/>
              <a:ext cx="2361380" cy="2361380"/>
            </a:xfrm>
            <a:custGeom>
              <a:avLst/>
              <a:gdLst/>
              <a:ahLst/>
              <a:cxnLst/>
              <a:rect r="r" b="b" t="t" l="l"/>
              <a:pathLst>
                <a:path h="2361380" w="2361380">
                  <a:moveTo>
                    <a:pt x="0" y="0"/>
                  </a:moveTo>
                  <a:lnTo>
                    <a:pt x="2361380" y="0"/>
                  </a:lnTo>
                  <a:lnTo>
                    <a:pt x="2361380" y="2361380"/>
                  </a:lnTo>
                  <a:lnTo>
                    <a:pt x="0" y="23613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4" id="14"/>
            <p:cNvSpPr txBox="true"/>
            <p:nvPr/>
          </p:nvSpPr>
          <p:spPr>
            <a:xfrm rot="0">
              <a:off x="147250" y="1002890"/>
              <a:ext cx="2066879" cy="3365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1940"/>
                </a:lnSpc>
              </a:pPr>
              <a:r>
                <a:rPr lang="en-US" b="true" sz="1616">
                  <a:solidFill>
                    <a:srgbClr val="1E0604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AI Insight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2710630"/>
              <a:ext cx="5159622" cy="6728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1945"/>
                </a:lnSpc>
              </a:pPr>
              <a:r>
                <a:rPr lang="en-US" b="true" sz="1621">
                  <a:solidFill>
                    <a:srgbClr val="1E0604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Syst</a:t>
              </a:r>
              <a:r>
                <a:rPr lang="en-US" b="true" sz="1621">
                  <a:solidFill>
                    <a:srgbClr val="1E0604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em analyzes soil, temperature, and rainfall.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3896314"/>
              <a:ext cx="5159622" cy="36728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108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6923271" y="2658848"/>
            <a:ext cx="3869716" cy="3197696"/>
            <a:chOff x="0" y="0"/>
            <a:chExt cx="5159622" cy="4263595"/>
          </a:xfrm>
        </p:grpSpPr>
        <p:sp>
          <p:nvSpPr>
            <p:cNvPr name="Freeform 18" id="18"/>
            <p:cNvSpPr/>
            <p:nvPr/>
          </p:nvSpPr>
          <p:spPr>
            <a:xfrm flipH="false" flipV="false" rot="-10800000">
              <a:off x="0" y="0"/>
              <a:ext cx="2361380" cy="2361380"/>
            </a:xfrm>
            <a:custGeom>
              <a:avLst/>
              <a:gdLst/>
              <a:ahLst/>
              <a:cxnLst/>
              <a:rect r="r" b="b" t="t" l="l"/>
              <a:pathLst>
                <a:path h="2361380" w="2361380">
                  <a:moveTo>
                    <a:pt x="0" y="0"/>
                  </a:moveTo>
                  <a:lnTo>
                    <a:pt x="2361380" y="0"/>
                  </a:lnTo>
                  <a:lnTo>
                    <a:pt x="2361380" y="2361380"/>
                  </a:lnTo>
                  <a:lnTo>
                    <a:pt x="0" y="23613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9" id="19"/>
            <p:cNvSpPr txBox="true"/>
            <p:nvPr/>
          </p:nvSpPr>
          <p:spPr>
            <a:xfrm rot="0">
              <a:off x="147250" y="1002890"/>
              <a:ext cx="2066879" cy="3365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1940"/>
                </a:lnSpc>
              </a:pPr>
              <a:r>
                <a:rPr lang="en-US" b="true" sz="1616">
                  <a:solidFill>
                    <a:srgbClr val="1E0604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Decision Stage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0" y="2710630"/>
              <a:ext cx="5159622" cy="6728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1945"/>
                </a:lnSpc>
              </a:pPr>
              <a:r>
                <a:rPr lang="en-US" b="true" sz="1621">
                  <a:solidFill>
                    <a:srgbClr val="1E0604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Choos</a:t>
              </a:r>
              <a:r>
                <a:rPr lang="en-US" b="true" sz="1621">
                  <a:solidFill>
                    <a:srgbClr val="1E0604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e crops, livestock, and irrigation type.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0" y="3896314"/>
              <a:ext cx="5159622" cy="36728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108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6923271" y="5856545"/>
            <a:ext cx="3869716" cy="3197696"/>
            <a:chOff x="0" y="0"/>
            <a:chExt cx="5159622" cy="4263595"/>
          </a:xfrm>
        </p:grpSpPr>
        <p:sp>
          <p:nvSpPr>
            <p:cNvPr name="Freeform 23" id="23"/>
            <p:cNvSpPr/>
            <p:nvPr/>
          </p:nvSpPr>
          <p:spPr>
            <a:xfrm flipH="false" flipV="false" rot="-10800000">
              <a:off x="0" y="0"/>
              <a:ext cx="2361380" cy="2361380"/>
            </a:xfrm>
            <a:custGeom>
              <a:avLst/>
              <a:gdLst/>
              <a:ahLst/>
              <a:cxnLst/>
              <a:rect r="r" b="b" t="t" l="l"/>
              <a:pathLst>
                <a:path h="2361380" w="2361380">
                  <a:moveTo>
                    <a:pt x="0" y="0"/>
                  </a:moveTo>
                  <a:lnTo>
                    <a:pt x="2361380" y="0"/>
                  </a:lnTo>
                  <a:lnTo>
                    <a:pt x="2361380" y="2361380"/>
                  </a:lnTo>
                  <a:lnTo>
                    <a:pt x="0" y="23613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4" id="24"/>
            <p:cNvSpPr txBox="true"/>
            <p:nvPr/>
          </p:nvSpPr>
          <p:spPr>
            <a:xfrm rot="0">
              <a:off x="147250" y="844140"/>
              <a:ext cx="2066879" cy="6540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1940"/>
                </a:lnSpc>
              </a:pPr>
              <a:r>
                <a:rPr lang="en-US" b="true" sz="1616">
                  <a:solidFill>
                    <a:srgbClr val="1E0604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Simulation Stage</a:t>
              </a:r>
            </a:p>
          </p:txBody>
        </p:sp>
        <p:sp>
          <p:nvSpPr>
            <p:cNvPr name="TextBox 25" id="25"/>
            <p:cNvSpPr txBox="true"/>
            <p:nvPr/>
          </p:nvSpPr>
          <p:spPr>
            <a:xfrm rot="0">
              <a:off x="0" y="2710630"/>
              <a:ext cx="5159622" cy="6728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1945"/>
                </a:lnSpc>
              </a:pPr>
              <a:r>
                <a:rPr lang="en-US" b="true" sz="1621">
                  <a:solidFill>
                    <a:srgbClr val="1E0604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Wat</a:t>
              </a:r>
              <a:r>
                <a:rPr lang="en-US" b="true" sz="1621">
                  <a:solidFill>
                    <a:srgbClr val="1E0604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ch the process and learn outcomes.</a:t>
              </a:r>
            </a:p>
          </p:txBody>
        </p:sp>
        <p:sp>
          <p:nvSpPr>
            <p:cNvPr name="TextBox 26" id="26"/>
            <p:cNvSpPr txBox="true"/>
            <p:nvPr/>
          </p:nvSpPr>
          <p:spPr>
            <a:xfrm rot="0">
              <a:off x="0" y="3896314"/>
              <a:ext cx="5159622" cy="36728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108"/>
                </a:lnSpc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13389584" y="5856545"/>
            <a:ext cx="3869716" cy="3197696"/>
            <a:chOff x="0" y="0"/>
            <a:chExt cx="5159622" cy="4263595"/>
          </a:xfrm>
        </p:grpSpPr>
        <p:sp>
          <p:nvSpPr>
            <p:cNvPr name="Freeform 28" id="28"/>
            <p:cNvSpPr/>
            <p:nvPr/>
          </p:nvSpPr>
          <p:spPr>
            <a:xfrm flipH="false" flipV="false" rot="-10800000">
              <a:off x="0" y="0"/>
              <a:ext cx="2361380" cy="2361380"/>
            </a:xfrm>
            <a:custGeom>
              <a:avLst/>
              <a:gdLst/>
              <a:ahLst/>
              <a:cxnLst/>
              <a:rect r="r" b="b" t="t" l="l"/>
              <a:pathLst>
                <a:path h="2361380" w="2361380">
                  <a:moveTo>
                    <a:pt x="0" y="0"/>
                  </a:moveTo>
                  <a:lnTo>
                    <a:pt x="2361380" y="0"/>
                  </a:lnTo>
                  <a:lnTo>
                    <a:pt x="2361380" y="2361380"/>
                  </a:lnTo>
                  <a:lnTo>
                    <a:pt x="0" y="23613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9" id="29"/>
            <p:cNvSpPr txBox="true"/>
            <p:nvPr/>
          </p:nvSpPr>
          <p:spPr>
            <a:xfrm rot="0">
              <a:off x="147250" y="1002890"/>
              <a:ext cx="2066879" cy="3365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1940"/>
                </a:lnSpc>
              </a:pPr>
              <a:r>
                <a:rPr lang="en-US" b="true" sz="1616">
                  <a:solidFill>
                    <a:srgbClr val="1E0604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Quiz Section</a:t>
              </a:r>
            </a:p>
          </p:txBody>
        </p:sp>
        <p:sp>
          <p:nvSpPr>
            <p:cNvPr name="TextBox 30" id="30"/>
            <p:cNvSpPr txBox="true"/>
            <p:nvPr/>
          </p:nvSpPr>
          <p:spPr>
            <a:xfrm rot="0">
              <a:off x="0" y="2710630"/>
              <a:ext cx="5159622" cy="6728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1945"/>
                </a:lnSpc>
              </a:pPr>
              <a:r>
                <a:rPr lang="en-US" b="true" sz="1621">
                  <a:solidFill>
                    <a:srgbClr val="1E0604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Build your knowledge by answering important farming questions.</a:t>
              </a:r>
            </a:p>
          </p:txBody>
        </p:sp>
        <p:sp>
          <p:nvSpPr>
            <p:cNvPr name="TextBox 31" id="31"/>
            <p:cNvSpPr txBox="true"/>
            <p:nvPr/>
          </p:nvSpPr>
          <p:spPr>
            <a:xfrm rot="0">
              <a:off x="0" y="3896314"/>
              <a:ext cx="5159622" cy="36728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108"/>
                </a:lnSpc>
              </a:pP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13389584" y="2862908"/>
            <a:ext cx="3869716" cy="3197696"/>
            <a:chOff x="0" y="0"/>
            <a:chExt cx="5159622" cy="4263595"/>
          </a:xfrm>
        </p:grpSpPr>
        <p:sp>
          <p:nvSpPr>
            <p:cNvPr name="Freeform 33" id="33"/>
            <p:cNvSpPr/>
            <p:nvPr/>
          </p:nvSpPr>
          <p:spPr>
            <a:xfrm flipH="false" flipV="false" rot="-10800000">
              <a:off x="0" y="0"/>
              <a:ext cx="2361380" cy="2361380"/>
            </a:xfrm>
            <a:custGeom>
              <a:avLst/>
              <a:gdLst/>
              <a:ahLst/>
              <a:cxnLst/>
              <a:rect r="r" b="b" t="t" l="l"/>
              <a:pathLst>
                <a:path h="2361380" w="2361380">
                  <a:moveTo>
                    <a:pt x="0" y="0"/>
                  </a:moveTo>
                  <a:lnTo>
                    <a:pt x="2361380" y="0"/>
                  </a:lnTo>
                  <a:lnTo>
                    <a:pt x="2361380" y="2361380"/>
                  </a:lnTo>
                  <a:lnTo>
                    <a:pt x="0" y="23613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34" id="34"/>
            <p:cNvSpPr txBox="true"/>
            <p:nvPr/>
          </p:nvSpPr>
          <p:spPr>
            <a:xfrm rot="0">
              <a:off x="147250" y="1002890"/>
              <a:ext cx="2066879" cy="3365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1940"/>
                </a:lnSpc>
              </a:pPr>
              <a:r>
                <a:rPr lang="en-US" b="true" sz="1616">
                  <a:solidFill>
                    <a:srgbClr val="1E0604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Results</a:t>
              </a:r>
            </a:p>
          </p:txBody>
        </p:sp>
        <p:sp>
          <p:nvSpPr>
            <p:cNvPr name="TextBox 35" id="35"/>
            <p:cNvSpPr txBox="true"/>
            <p:nvPr/>
          </p:nvSpPr>
          <p:spPr>
            <a:xfrm rot="0">
              <a:off x="0" y="2710630"/>
              <a:ext cx="5159622" cy="6728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1945"/>
                </a:lnSpc>
              </a:pPr>
              <a:r>
                <a:rPr lang="en-US" b="true" sz="1621">
                  <a:solidFill>
                    <a:srgbClr val="1E0604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G</a:t>
              </a:r>
              <a:r>
                <a:rPr lang="en-US" b="true" sz="1621">
                  <a:solidFill>
                    <a:srgbClr val="1E0604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et a sustainability score and performance feedback.</a:t>
              </a:r>
            </a:p>
          </p:txBody>
        </p:sp>
        <p:sp>
          <p:nvSpPr>
            <p:cNvPr name="TextBox 36" id="36"/>
            <p:cNvSpPr txBox="true"/>
            <p:nvPr/>
          </p:nvSpPr>
          <p:spPr>
            <a:xfrm rot="0">
              <a:off x="0" y="3896314"/>
              <a:ext cx="5159622" cy="36728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108"/>
                </a:lnSpc>
              </a:pP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6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4750546" cy="10287000"/>
            <a:chOff x="0" y="0"/>
            <a:chExt cx="19667395" cy="13716000"/>
          </a:xfrm>
        </p:grpSpPr>
        <p:pic>
          <p:nvPicPr>
            <p:cNvPr name="Picture 3" id="3">
              <a:hlinkClick action="ppaction://media"/>
            </p:cNvPr>
            <p:cNvPicPr>
              <a:picLocks noChangeAspect="true"/>
            </p:cNvPicPr>
            <p:nvPr>
              <a:videoFile r:link="rId3"/>
              <p:extLst>
                <p:ext uri="{DAA4B4D4-6D71-4841-9C94-3DE7FCFB9230}">
                  <p14:media xmlns:p14="http://schemas.microsoft.com/office/powerpoint/2010/main" r:embed="rId4">
                    <p14:trim st="6770.0000" end="-0.0000"/>
                  </p14:media>
                </p:ext>
              </p:extLst>
            </p:nvPr>
          </p:nvPicPr>
          <p:blipFill>
            <a:blip r:embed="rId2"/>
            <a:srcRect l="1914" t="0" r="22234" b="20930"/>
            <a:stretch>
              <a:fillRect/>
            </a:stretch>
          </p:blipFill>
          <p:spPr>
            <a:xfrm flipH="false" flipV="false">
              <a:off x="0" y="0"/>
              <a:ext cx="19667395" cy="13716000"/>
            </a:xfrm>
            <a:prstGeom prst="rect">
              <a:avLst/>
            </a:prstGeom>
          </p:spPr>
        </p:pic>
      </p:grpSp>
      <p:sp>
        <p:nvSpPr>
          <p:cNvPr name="TextBox 4" id="4"/>
          <p:cNvSpPr txBox="true"/>
          <p:nvPr/>
        </p:nvSpPr>
        <p:spPr>
          <a:xfrm rot="5400000">
            <a:off x="9967750" y="4055118"/>
            <a:ext cx="13000469" cy="21767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54"/>
              </a:lnSpc>
            </a:pPr>
            <a:r>
              <a:rPr lang="en-US" b="true" sz="7686" i="true" spc="330">
                <a:solidFill>
                  <a:srgbClr val="57130D"/>
                </a:solidFill>
                <a:latin typeface="Lato Bold Italics"/>
                <a:ea typeface="Lato Bold Italics"/>
                <a:cs typeface="Lato Bold Italics"/>
                <a:sym typeface="Lato Bold Italics"/>
              </a:rPr>
              <a:t>INTERACTIVE DEMONSTRATION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7259300" y="-675479"/>
            <a:ext cx="1704179" cy="1704179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7130D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108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4750546" y="9669467"/>
            <a:ext cx="1704179" cy="1704179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7130D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108"/>
                </a:lnSpc>
              </a:pPr>
            </a:p>
          </p:txBody>
        </p:sp>
      </p:grp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6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-10800000">
            <a:off x="1472108" y="1808148"/>
            <a:ext cx="5227877" cy="6369889"/>
            <a:chOff x="0" y="0"/>
            <a:chExt cx="2354580" cy="286893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353310" cy="2868930"/>
            </a:xfrm>
            <a:custGeom>
              <a:avLst/>
              <a:gdLst/>
              <a:ahLst/>
              <a:cxnLst/>
              <a:rect r="r" b="b" t="t" l="l"/>
              <a:pathLst>
                <a:path h="2868930" w="2353310">
                  <a:moveTo>
                    <a:pt x="784860" y="2801620"/>
                  </a:moveTo>
                  <a:cubicBezTo>
                    <a:pt x="905510" y="2842260"/>
                    <a:pt x="1042670" y="2868930"/>
                    <a:pt x="1177290" y="2868930"/>
                  </a:cubicBezTo>
                  <a:cubicBezTo>
                    <a:pt x="1311910" y="2868930"/>
                    <a:pt x="1441450" y="2846070"/>
                    <a:pt x="1560830" y="2805430"/>
                  </a:cubicBezTo>
                  <a:cubicBezTo>
                    <a:pt x="1563370" y="2804160"/>
                    <a:pt x="1565910" y="2804160"/>
                    <a:pt x="1568450" y="2802890"/>
                  </a:cubicBezTo>
                  <a:cubicBezTo>
                    <a:pt x="2016760" y="2640330"/>
                    <a:pt x="2346960" y="2211070"/>
                    <a:pt x="2353310" y="1709420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1708150"/>
                  </a:lnTo>
                  <a:cubicBezTo>
                    <a:pt x="6350" y="2213610"/>
                    <a:pt x="331470" y="2642870"/>
                    <a:pt x="784860" y="2801620"/>
                  </a:cubicBezTo>
                  <a:close/>
                </a:path>
              </a:pathLst>
            </a:custGeom>
            <a:solidFill>
              <a:srgbClr val="57130D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2252333" y="4882092"/>
            <a:ext cx="3230053" cy="4549488"/>
            <a:chOff x="0" y="0"/>
            <a:chExt cx="850713" cy="119821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50713" cy="1198219"/>
            </a:xfrm>
            <a:custGeom>
              <a:avLst/>
              <a:gdLst/>
              <a:ahLst/>
              <a:cxnLst/>
              <a:rect r="r" b="b" t="t" l="l"/>
              <a:pathLst>
                <a:path h="1198219" w="850713">
                  <a:moveTo>
                    <a:pt x="203200" y="0"/>
                  </a:moveTo>
                  <a:lnTo>
                    <a:pt x="850713" y="0"/>
                  </a:lnTo>
                  <a:lnTo>
                    <a:pt x="647513" y="1198219"/>
                  </a:lnTo>
                  <a:lnTo>
                    <a:pt x="0" y="1198219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722C22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01600" y="-76200"/>
              <a:ext cx="647513" cy="12744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3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2804335" y="771587"/>
            <a:ext cx="2678050" cy="2449666"/>
            <a:chOff x="0" y="0"/>
            <a:chExt cx="6350000" cy="580847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350000" cy="5808472"/>
            </a:xfrm>
            <a:custGeom>
              <a:avLst/>
              <a:gdLst/>
              <a:ahLst/>
              <a:cxnLst/>
              <a:rect r="r" b="b" t="t" l="l"/>
              <a:pathLst>
                <a:path h="5808472" w="6350000">
                  <a:moveTo>
                    <a:pt x="3445764" y="5808472"/>
                  </a:moveTo>
                  <a:lnTo>
                    <a:pt x="2591689" y="4954397"/>
                  </a:lnTo>
                  <a:lnTo>
                    <a:pt x="4037965" y="3508121"/>
                  </a:lnTo>
                  <a:lnTo>
                    <a:pt x="0" y="3508121"/>
                  </a:lnTo>
                  <a:lnTo>
                    <a:pt x="0" y="2300224"/>
                  </a:lnTo>
                  <a:lnTo>
                    <a:pt x="4037838" y="2300224"/>
                  </a:lnTo>
                  <a:lnTo>
                    <a:pt x="2591689" y="854075"/>
                  </a:lnTo>
                  <a:lnTo>
                    <a:pt x="3445764" y="0"/>
                  </a:lnTo>
                  <a:lnTo>
                    <a:pt x="6350000" y="2904236"/>
                  </a:lnTo>
                  <a:lnTo>
                    <a:pt x="3445764" y="5808472"/>
                  </a:lnTo>
                  <a:close/>
                </a:path>
              </a:pathLst>
            </a:custGeom>
            <a:solidFill>
              <a:srgbClr val="CE885B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2606230" y="4071823"/>
            <a:ext cx="1479816" cy="1479816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E885B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8456912" y="1322730"/>
            <a:ext cx="8802388" cy="7641540"/>
            <a:chOff x="0" y="0"/>
            <a:chExt cx="11736517" cy="10188720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0" y="-76200"/>
              <a:ext cx="11736517" cy="28448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8189"/>
                </a:lnSpc>
              </a:pPr>
              <a:r>
                <a:rPr lang="en-US" b="true" sz="6825">
                  <a:solidFill>
                    <a:srgbClr val="1E0604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Contact Information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2800578"/>
              <a:ext cx="11736517" cy="151627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493"/>
                </a:lnSpc>
              </a:pPr>
              <a:r>
                <a:rPr lang="en-US" sz="3456">
                  <a:solidFill>
                    <a:srgbClr val="1E0604"/>
                  </a:solidFill>
                  <a:latin typeface="Telegraf"/>
                  <a:ea typeface="Telegraf"/>
                  <a:cs typeface="Telegraf"/>
                  <a:sym typeface="Telegraf"/>
                </a:rPr>
                <a:t>For any inquiries or collaboration opportunities, please reach out to our team.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5299708"/>
              <a:ext cx="11736517" cy="6642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851"/>
                </a:lnSpc>
              </a:pPr>
              <a:r>
                <a:rPr lang="en-US" b="true" sz="2962">
                  <a:solidFill>
                    <a:srgbClr val="1E0604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Project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6064241"/>
              <a:ext cx="11736517" cy="4787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730"/>
                </a:lnSpc>
              </a:pPr>
              <a:r>
                <a:rPr lang="en-US" sz="2100">
                  <a:solidFill>
                    <a:srgbClr val="1E0604"/>
                  </a:solidFill>
                  <a:latin typeface="Telegraf"/>
                  <a:ea typeface="Telegraf"/>
                  <a:cs typeface="Telegraf"/>
                  <a:sym typeface="Telegraf"/>
                </a:rPr>
                <a:t>KrishiPatha – NASA Space Apps Challenge 20</a:t>
              </a:r>
              <a:r>
                <a:rPr lang="en-US" sz="2100">
                  <a:solidFill>
                    <a:srgbClr val="1E0604"/>
                  </a:solidFill>
                  <a:latin typeface="Telegraf"/>
                  <a:ea typeface="Telegraf"/>
                  <a:cs typeface="Telegraf"/>
                  <a:sym typeface="Telegraf"/>
                </a:rPr>
                <a:t>25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0" y="7122552"/>
              <a:ext cx="11736517" cy="6642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851"/>
                </a:lnSpc>
                <a:spcBef>
                  <a:spcPct val="0"/>
                </a:spcBef>
              </a:pPr>
              <a:r>
                <a:rPr lang="en-US" b="true" sz="2962" strike="noStrike" u="none">
                  <a:solidFill>
                    <a:srgbClr val="1E0604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Email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0" y="7887085"/>
              <a:ext cx="11736517" cy="4787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730"/>
                </a:lnSpc>
              </a:pPr>
              <a:r>
                <a:rPr lang="en-US" sz="2100">
                  <a:solidFill>
                    <a:srgbClr val="1E0604"/>
                  </a:solidFill>
                  <a:latin typeface="Telegraf"/>
                  <a:ea typeface="Telegraf"/>
                  <a:cs typeface="Telegraf"/>
                  <a:sym typeface="Telegraf"/>
                </a:rPr>
                <a:t>sanskritidixit34@gmail.com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0" y="8945396"/>
              <a:ext cx="11736517" cy="6642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851"/>
                </a:lnSpc>
                <a:spcBef>
                  <a:spcPct val="0"/>
                </a:spcBef>
              </a:pPr>
              <a:r>
                <a:rPr lang="en-US" b="true" sz="2962">
                  <a:solidFill>
                    <a:srgbClr val="1E0604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GitHub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0" y="9709930"/>
              <a:ext cx="11736517" cy="4787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730"/>
                </a:lnSpc>
                <a:spcBef>
                  <a:spcPct val="0"/>
                </a:spcBef>
              </a:pPr>
              <a:r>
                <a:rPr lang="en-US" sz="2100" u="sng">
                  <a:solidFill>
                    <a:srgbClr val="1E0604"/>
                  </a:solidFill>
                  <a:latin typeface="Telegraf"/>
                  <a:ea typeface="Telegraf"/>
                  <a:cs typeface="Telegraf"/>
                  <a:sym typeface="Telegraf"/>
                </a:rPr>
                <a:t>https://github.com/Sans-kriti2004/KrishiPatha_Game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description>Presentation - KrishiPatha: Smart Sustainable Farming Game for Future Generations</dc:description>
  <dc:identifier>DAG08J-BRoY</dc:identifier>
  <dcterms:modified xsi:type="dcterms:W3CDTF">2011-08-01T06:04:30Z</dcterms:modified>
  <cp:revision>1</cp:revision>
  <dc:title>Presentation - KrishiPatha: Smart Sustainable Farming Game for Future Generations</dc:title>
</cp:coreProperties>
</file>